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4"/>
  </p:notesMasterIdLst>
  <p:sldIdLst>
    <p:sldId id="256" r:id="rId2"/>
    <p:sldId id="257" r:id="rId3"/>
    <p:sldId id="368" r:id="rId4"/>
    <p:sldId id="369" r:id="rId5"/>
    <p:sldId id="370" r:id="rId6"/>
    <p:sldId id="371" r:id="rId7"/>
    <p:sldId id="373" r:id="rId8"/>
    <p:sldId id="372" r:id="rId9"/>
    <p:sldId id="374" r:id="rId10"/>
    <p:sldId id="375" r:id="rId11"/>
    <p:sldId id="376" r:id="rId12"/>
    <p:sldId id="377" r:id="rId13"/>
    <p:sldId id="378" r:id="rId14"/>
    <p:sldId id="402" r:id="rId15"/>
    <p:sldId id="401" r:id="rId16"/>
    <p:sldId id="413" r:id="rId17"/>
    <p:sldId id="403" r:id="rId18"/>
    <p:sldId id="409" r:id="rId19"/>
    <p:sldId id="414" r:id="rId20"/>
    <p:sldId id="410" r:id="rId21"/>
    <p:sldId id="417" r:id="rId22"/>
    <p:sldId id="418" r:id="rId23"/>
    <p:sldId id="382" r:id="rId24"/>
    <p:sldId id="383" r:id="rId25"/>
    <p:sldId id="384" r:id="rId26"/>
    <p:sldId id="385" r:id="rId27"/>
    <p:sldId id="386" r:id="rId28"/>
    <p:sldId id="387" r:id="rId29"/>
    <p:sldId id="388" r:id="rId30"/>
    <p:sldId id="415" r:id="rId31"/>
    <p:sldId id="416" r:id="rId32"/>
    <p:sldId id="381" r:id="rId3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FF21"/>
    <a:srgbClr val="FFFF00"/>
    <a:srgbClr val="FF9900"/>
    <a:srgbClr val="33CC33"/>
    <a:srgbClr val="777777"/>
    <a:srgbClr val="FF0000"/>
    <a:srgbClr val="0066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9" autoAdjust="0"/>
    <p:restoredTop sz="94660"/>
  </p:normalViewPr>
  <p:slideViewPr>
    <p:cSldViewPr>
      <p:cViewPr varScale="1">
        <p:scale>
          <a:sx n="67" d="100"/>
          <a:sy n="67" d="100"/>
        </p:scale>
        <p:origin x="452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4211D999-6B6D-48F8-AFFB-CA08A78602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861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157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522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100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477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206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78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084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66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132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0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453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451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6" descr="logo_nyala_v0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42532"/>
            <a:ext cx="2133479" cy="57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17"/>
          <p:cNvSpPr txBox="1">
            <a:spLocks noChangeArrowheads="1"/>
          </p:cNvSpPr>
          <p:nvPr userDrawn="1"/>
        </p:nvSpPr>
        <p:spPr bwMode="auto">
          <a:xfrm>
            <a:off x="9216505" y="6642556"/>
            <a:ext cx="2975495" cy="21544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800" dirty="0">
                <a:latin typeface="Arial" panose="020B0604020202020204" pitchFamily="34" charset="0"/>
              </a:rPr>
              <a:t>© 2006, All Rights Reserved.  Jupiter Business Systems FZC</a:t>
            </a:r>
            <a:endParaRPr lang="en-US" altLang="en-US" sz="8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2743201"/>
            <a:ext cx="7696200" cy="1470025"/>
          </a:xfrm>
        </p:spPr>
        <p:txBody>
          <a:bodyPr/>
          <a:lstStyle/>
          <a:p>
            <a:pPr eaLnBrk="1" hangingPunct="1"/>
            <a:r>
              <a:rPr lang="en-GB" alt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Shipping &amp; Logistics Solution</a:t>
            </a:r>
            <a:br>
              <a:rPr lang="en-GB" alt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altLang="en-US" sz="2400" dirty="0">
                <a:solidFill>
                  <a:srgbClr val="FF9900"/>
                </a:solidFill>
                <a:latin typeface="Century Gothic" panose="020B0502020202020204" pitchFamily="34" charset="0"/>
              </a:rPr>
              <a:t>[Jupiter Business Manager]</a:t>
            </a:r>
            <a:endParaRPr lang="en-US" altLang="en-US" sz="2400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5943600"/>
            <a:ext cx="64008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1300" b="1">
                <a:solidFill>
                  <a:srgbClr val="000099"/>
                </a:solidFill>
                <a:latin typeface="Verdana" panose="020B0604030504040204" pitchFamily="34" charset="0"/>
              </a:rPr>
              <a:t>Satyanath Bhat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1800">
                <a:solidFill>
                  <a:srgbClr val="FF0000"/>
                </a:solidFill>
                <a:latin typeface="Copperplate Gothic Bold" panose="020E0705020206020404" pitchFamily="34" charset="0"/>
              </a:rPr>
              <a:t>Jupiter Business Systems FZC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900">
                <a:latin typeface="Verdana" panose="020B0604030504040204" pitchFamily="34" charset="0"/>
              </a:rPr>
              <a:t>© 2006, All Rights Reserved.</a:t>
            </a:r>
            <a:endParaRPr lang="en-US" altLang="en-US" sz="900">
              <a:latin typeface="Verdana" panose="020B0604030504040204" pitchFamily="34" charset="0"/>
            </a:endParaRPr>
          </a:p>
        </p:txBody>
      </p:sp>
      <p:pic>
        <p:nvPicPr>
          <p:cNvPr id="3077" name="Picture 6" descr="logo_nyala_v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676400"/>
            <a:ext cx="31718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D289AAB6-B95F-41EF-A20C-C7F90E89C1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200" b="1" dirty="0">
                <a:latin typeface="Century Gothic" panose="020B0502020202020204" pitchFamily="34" charset="0"/>
              </a:rPr>
              <a:t>NVOCC Liner Module</a:t>
            </a:r>
            <a:br>
              <a:rPr lang="en-GB" altLang="en-US" sz="3200" b="1" dirty="0">
                <a:latin typeface="Century Gothic" panose="020B0502020202020204" pitchFamily="34" charset="0"/>
              </a:rPr>
            </a:br>
            <a:r>
              <a:rPr lang="en-GB" altLang="en-US" sz="1600" b="1" dirty="0">
                <a:solidFill>
                  <a:srgbClr val="006699"/>
                </a:solidFill>
                <a:latin typeface="Century Gothic" panose="020B0502020202020204" pitchFamily="34" charset="0"/>
              </a:rPr>
              <a:t>Core Financials</a:t>
            </a:r>
            <a:endParaRPr lang="en-US" altLang="en-US" sz="1600" b="1" dirty="0">
              <a:solidFill>
                <a:srgbClr val="006699"/>
              </a:solidFill>
              <a:latin typeface="Century Gothic" panose="020B0502020202020204" pitchFamily="34" charset="0"/>
            </a:endParaRPr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id="{D763F99E-DC95-4DD1-A992-949784EF3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2903308"/>
            <a:ext cx="3962400" cy="181588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Manifest Database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Voyage Register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b="1" dirty="0">
                <a:solidFill>
                  <a:srgbClr val="FF0000"/>
                </a:solidFill>
              </a:rPr>
              <a:t>Auto Calculation</a:t>
            </a:r>
            <a:r>
              <a:rPr lang="en-US" altLang="en-US" sz="1400" dirty="0"/>
              <a:t> of Agent Invoice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Accrual based accounting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P&amp;L is booked with sailing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Auto reconciliation and disbursements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b="1" dirty="0">
                <a:solidFill>
                  <a:srgbClr val="FF0000"/>
                </a:solidFill>
              </a:rPr>
              <a:t>Slot Cost Provision</a:t>
            </a:r>
            <a:endParaRPr lang="en-US" altLang="en-US" sz="1400" dirty="0"/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b="1" dirty="0">
                <a:solidFill>
                  <a:srgbClr val="FF0000"/>
                </a:solidFill>
              </a:rPr>
              <a:t>Price control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AF2ED9-F532-4B96-BDE7-7018B4B41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401822"/>
            <a:ext cx="7079145" cy="49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C439E66E-7977-4AB6-9C50-8FF5219418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200" b="1">
                <a:latin typeface="Century Gothic" panose="020B0502020202020204" pitchFamily="34" charset="0"/>
              </a:rPr>
              <a:t>NVOCC Liner Module</a:t>
            </a:r>
            <a:br>
              <a:rPr lang="en-GB" altLang="en-US" sz="3200" b="1">
                <a:latin typeface="Century Gothic" panose="020B0502020202020204" pitchFamily="34" charset="0"/>
              </a:rPr>
            </a:br>
            <a:r>
              <a:rPr lang="en-GB" altLang="en-US" sz="1600" b="1">
                <a:solidFill>
                  <a:srgbClr val="006699"/>
                </a:solidFill>
                <a:latin typeface="Century Gothic" panose="020B0502020202020204" pitchFamily="34" charset="0"/>
              </a:rPr>
              <a:t>Detention Invoicing</a:t>
            </a:r>
            <a:endParaRPr lang="en-US" altLang="en-US" sz="1600" b="1">
              <a:solidFill>
                <a:srgbClr val="006699"/>
              </a:solidFill>
              <a:latin typeface="Century Gothic" panose="020B0502020202020204" pitchFamily="34" charset="0"/>
            </a:endParaRP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C8360286-876F-44F6-9816-5E58782A7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657600"/>
            <a:ext cx="8458200" cy="147732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800" dirty="0"/>
              <a:t>Detention tariff profile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800" b="1" dirty="0">
                <a:solidFill>
                  <a:srgbClr val="FF0000"/>
                </a:solidFill>
              </a:rPr>
              <a:t>Auto calculation</a:t>
            </a:r>
            <a:r>
              <a:rPr lang="en-US" altLang="en-US" sz="1800" dirty="0"/>
              <a:t> for Detention invoice based on container movement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800" dirty="0"/>
              <a:t>Free days approval from rate request process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800" b="1" dirty="0">
                <a:solidFill>
                  <a:srgbClr val="FF0000"/>
                </a:solidFill>
              </a:rPr>
              <a:t>Fortnightly invoice </a:t>
            </a:r>
            <a:r>
              <a:rPr lang="en-US" altLang="en-US" sz="1800" dirty="0"/>
              <a:t>to agent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800" dirty="0"/>
              <a:t>Direct P&amp;L booking</a:t>
            </a:r>
          </a:p>
        </p:txBody>
      </p:sp>
      <p:pic>
        <p:nvPicPr>
          <p:cNvPr id="2050" name="Picture 2" descr="Image result for container detention images">
            <a:extLst>
              <a:ext uri="{FF2B5EF4-FFF2-40B4-BE49-F238E27FC236}">
                <a16:creationId xmlns:a16="http://schemas.microsoft.com/office/drawing/2014/main" id="{182F4AF9-3822-4967-BCFF-9AB8A90F6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809625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7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9634CC29-24F3-4359-8710-26FC3BFE0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200" b="1">
                <a:latin typeface="Century Gothic" panose="020B0502020202020204" pitchFamily="34" charset="0"/>
              </a:rPr>
              <a:t>NVOCC Liner Module</a:t>
            </a:r>
            <a:br>
              <a:rPr lang="en-GB" altLang="en-US" sz="3200" b="1">
                <a:latin typeface="Century Gothic" panose="020B0502020202020204" pitchFamily="34" charset="0"/>
              </a:rPr>
            </a:br>
            <a:r>
              <a:rPr lang="en-GB" altLang="en-US" sz="1600" b="1">
                <a:solidFill>
                  <a:srgbClr val="006699"/>
                </a:solidFill>
                <a:latin typeface="Century Gothic" panose="020B0502020202020204" pitchFamily="34" charset="0"/>
              </a:rPr>
              <a:t>Maintenance &amp; Repairs</a:t>
            </a:r>
            <a:endParaRPr lang="en-US" altLang="en-US" sz="1600" b="1">
              <a:solidFill>
                <a:srgbClr val="00669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Image result for container repair image">
            <a:extLst>
              <a:ext uri="{FF2B5EF4-FFF2-40B4-BE49-F238E27FC236}">
                <a16:creationId xmlns:a16="http://schemas.microsoft.com/office/drawing/2014/main" id="{95822DF8-E825-40A6-8C52-2E9145175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23" y="2057400"/>
            <a:ext cx="4612277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Rectangle 4">
            <a:extLst>
              <a:ext uri="{FF2B5EF4-FFF2-40B4-BE49-F238E27FC236}">
                <a16:creationId xmlns:a16="http://schemas.microsoft.com/office/drawing/2014/main" id="{E36FFBDD-9EFF-4AA0-A394-CC11DC8C6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810000"/>
            <a:ext cx="6629400" cy="163121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2000" dirty="0"/>
              <a:t>Repair Request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2000" dirty="0"/>
              <a:t>Approval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2000" dirty="0"/>
              <a:t>History of Repairs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2000" dirty="0"/>
              <a:t>Tracking of damage and repair by IICL codes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2000" b="1" dirty="0">
                <a:solidFill>
                  <a:srgbClr val="FF0000"/>
                </a:solidFill>
              </a:rPr>
              <a:t>Prevent repetitive repairs and control cost</a:t>
            </a:r>
          </a:p>
        </p:txBody>
      </p:sp>
    </p:spTree>
    <p:extLst>
      <p:ext uri="{BB962C8B-B14F-4D97-AF65-F5344CB8AC3E}">
        <p14:creationId xmlns:p14="http://schemas.microsoft.com/office/powerpoint/2010/main" val="13223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3C42F57C-5D33-4C0F-8927-BB8CA4807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200" b="1">
                <a:latin typeface="Century Gothic" panose="020B0502020202020204" pitchFamily="34" charset="0"/>
              </a:rPr>
              <a:t>NVOCC Liner Module</a:t>
            </a:r>
            <a:br>
              <a:rPr lang="en-GB" altLang="en-US" sz="3200" b="1">
                <a:latin typeface="Century Gothic" panose="020B0502020202020204" pitchFamily="34" charset="0"/>
              </a:rPr>
            </a:br>
            <a:r>
              <a:rPr lang="en-GB" altLang="en-US" sz="1600" b="1">
                <a:solidFill>
                  <a:srgbClr val="006699"/>
                </a:solidFill>
                <a:latin typeface="Century Gothic" panose="020B0502020202020204" pitchFamily="34" charset="0"/>
              </a:rPr>
              <a:t>MIS Reports</a:t>
            </a:r>
            <a:endParaRPr lang="en-US" altLang="en-US" sz="1600" b="1">
              <a:solidFill>
                <a:srgbClr val="006699"/>
              </a:solidFill>
              <a:latin typeface="Century Gothic" panose="020B0502020202020204" pitchFamily="34" charset="0"/>
            </a:endParaRP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55A58F0F-14AF-40C5-99C2-B87656831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5334000" cy="20313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800" dirty="0"/>
              <a:t>Volume Performance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800" dirty="0"/>
              <a:t>Revenue Performance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800" dirty="0"/>
              <a:t>Sector Analysis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800" dirty="0"/>
              <a:t>Equipment Type wise Analysis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800" dirty="0"/>
              <a:t>Agent Analysis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800" dirty="0"/>
              <a:t>Cost Element Analysis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800" b="1" dirty="0">
                <a:solidFill>
                  <a:srgbClr val="FF0000"/>
                </a:solidFill>
              </a:rPr>
              <a:t>Dashboards with Graphical &amp; Pivot Driven</a:t>
            </a:r>
          </a:p>
        </p:txBody>
      </p:sp>
    </p:spTree>
    <p:extLst>
      <p:ext uri="{BB962C8B-B14F-4D97-AF65-F5344CB8AC3E}">
        <p14:creationId xmlns:p14="http://schemas.microsoft.com/office/powerpoint/2010/main" val="413927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3C42F57C-5D33-4C0F-8927-BB8CA4807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200" b="1" dirty="0">
                <a:latin typeface="Century Gothic" panose="020B0502020202020204" pitchFamily="34" charset="0"/>
              </a:rPr>
              <a:t>NVOCC Liner Module - Screenshots</a:t>
            </a:r>
            <a:br>
              <a:rPr lang="en-GB" altLang="en-US" sz="3200" b="1" dirty="0">
                <a:latin typeface="Century Gothic" panose="020B0502020202020204" pitchFamily="34" charset="0"/>
              </a:rPr>
            </a:br>
            <a:r>
              <a:rPr lang="en-GB" altLang="en-US" sz="1600" b="1" dirty="0">
                <a:solidFill>
                  <a:srgbClr val="006699"/>
                </a:solidFill>
                <a:latin typeface="Century Gothic" panose="020B0502020202020204" pitchFamily="34" charset="0"/>
              </a:rPr>
              <a:t>Login page</a:t>
            </a:r>
            <a:endParaRPr lang="en-US" altLang="en-US" sz="1600" b="1" dirty="0">
              <a:solidFill>
                <a:srgbClr val="00669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E3B5E6-DA00-47C0-8648-353DC7406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4000"/>
            <a:ext cx="72390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8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3C42F57C-5D33-4C0F-8927-BB8CA4807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200" b="1" dirty="0">
                <a:latin typeface="Century Gothic" panose="020B0502020202020204" pitchFamily="34" charset="0"/>
              </a:rPr>
              <a:t>NVOCC Liner Module - Screenshots</a:t>
            </a:r>
            <a:br>
              <a:rPr lang="en-GB" altLang="en-US" sz="3200" b="1" dirty="0">
                <a:latin typeface="Century Gothic" panose="020B0502020202020204" pitchFamily="34" charset="0"/>
              </a:rPr>
            </a:br>
            <a:r>
              <a:rPr lang="en-GB" altLang="en-US" sz="1600" b="1" dirty="0">
                <a:solidFill>
                  <a:srgbClr val="006699"/>
                </a:solidFill>
                <a:latin typeface="Century Gothic" panose="020B0502020202020204" pitchFamily="34" charset="0"/>
              </a:rPr>
              <a:t>Home Page</a:t>
            </a:r>
            <a:endParaRPr lang="en-US" altLang="en-US" sz="1600" b="1" dirty="0">
              <a:solidFill>
                <a:srgbClr val="00669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0674FD-7400-46EB-ACDF-FDC031C30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43" y="1417638"/>
            <a:ext cx="7353300" cy="490220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07BC650E-2A72-41F3-826D-7A6FEAE64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124200"/>
            <a:ext cx="5334000" cy="175432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800" dirty="0"/>
              <a:t>Multi modules for different verticals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800" dirty="0"/>
              <a:t>Home page widgets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800" dirty="0"/>
              <a:t>Access control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800" dirty="0"/>
              <a:t>Work-flow dashboards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800" dirty="0"/>
              <a:t>Alerts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800" b="1" dirty="0">
                <a:solidFill>
                  <a:srgbClr val="FF0000"/>
                </a:solidFill>
              </a:rPr>
              <a:t>Dashboards with Graphical &amp; Pivot Driven</a:t>
            </a:r>
          </a:p>
        </p:txBody>
      </p:sp>
    </p:spTree>
    <p:extLst>
      <p:ext uri="{BB962C8B-B14F-4D97-AF65-F5344CB8AC3E}">
        <p14:creationId xmlns:p14="http://schemas.microsoft.com/office/powerpoint/2010/main" val="71382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3C42F57C-5D33-4C0F-8927-BB8CA4807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200" b="1" dirty="0">
                <a:latin typeface="Century Gothic" panose="020B0502020202020204" pitchFamily="34" charset="0"/>
              </a:rPr>
              <a:t>NVOCC Liner Module - Screenshots</a:t>
            </a:r>
            <a:br>
              <a:rPr lang="en-GB" altLang="en-US" sz="3200" b="1" dirty="0">
                <a:latin typeface="Century Gothic" panose="020B0502020202020204" pitchFamily="34" charset="0"/>
              </a:rPr>
            </a:br>
            <a:r>
              <a:rPr lang="en-GB" altLang="en-US" sz="1600" b="1" dirty="0">
                <a:solidFill>
                  <a:srgbClr val="006699"/>
                </a:solidFill>
                <a:latin typeface="Century Gothic" panose="020B0502020202020204" pitchFamily="34" charset="0"/>
              </a:rPr>
              <a:t>NVO Liner Menu Overview</a:t>
            </a:r>
            <a:endParaRPr lang="en-US" altLang="en-US" sz="1600" b="1" dirty="0">
              <a:solidFill>
                <a:srgbClr val="00669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87A1AC-E254-484F-8C3D-4AA01A948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489" y="1424827"/>
            <a:ext cx="1806519" cy="3925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E6F689-7C85-42DD-B35F-BBB8FF653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905000"/>
            <a:ext cx="2001217" cy="3925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5C180C-C6BD-4ED7-A499-5D48B9CE2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2209800"/>
            <a:ext cx="203297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3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3C42F57C-5D33-4C0F-8927-BB8CA4807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200" b="1" dirty="0">
                <a:latin typeface="Century Gothic" panose="020B0502020202020204" pitchFamily="34" charset="0"/>
              </a:rPr>
              <a:t>NVOCC Liner Module - Screenshots</a:t>
            </a:r>
            <a:br>
              <a:rPr lang="en-GB" altLang="en-US" sz="3200" b="1" dirty="0">
                <a:latin typeface="Century Gothic" panose="020B0502020202020204" pitchFamily="34" charset="0"/>
              </a:rPr>
            </a:br>
            <a:r>
              <a:rPr lang="en-GB" altLang="en-US" sz="1600" b="1" dirty="0">
                <a:solidFill>
                  <a:srgbClr val="006699"/>
                </a:solidFill>
                <a:latin typeface="Century Gothic" panose="020B0502020202020204" pitchFamily="34" charset="0"/>
              </a:rPr>
              <a:t>Rate Request</a:t>
            </a:r>
            <a:endParaRPr lang="en-US" altLang="en-US" sz="1600" b="1" dirty="0">
              <a:solidFill>
                <a:srgbClr val="00669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607DDA-03A6-4B1C-9ADC-628914997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17638"/>
            <a:ext cx="6972300" cy="4648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587C9D-A9D4-404A-AA01-6210950F9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438400"/>
            <a:ext cx="5334000" cy="147732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800" dirty="0"/>
              <a:t>Pricing control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800" dirty="0"/>
              <a:t>Combined rate approval with free period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800" dirty="0"/>
              <a:t>Integrated work-sheet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800" dirty="0"/>
              <a:t>Manifest linked to rates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800" dirty="0"/>
              <a:t>Agent request/line approval</a:t>
            </a:r>
          </a:p>
        </p:txBody>
      </p:sp>
    </p:spTree>
    <p:extLst>
      <p:ext uri="{BB962C8B-B14F-4D97-AF65-F5344CB8AC3E}">
        <p14:creationId xmlns:p14="http://schemas.microsoft.com/office/powerpoint/2010/main" val="349487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3C42F57C-5D33-4C0F-8927-BB8CA4807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200" b="1" dirty="0">
                <a:latin typeface="Century Gothic" panose="020B0502020202020204" pitchFamily="34" charset="0"/>
              </a:rPr>
              <a:t>NVOCC Liner Module - Screenshots</a:t>
            </a:r>
            <a:br>
              <a:rPr lang="en-GB" altLang="en-US" sz="3200" b="1" dirty="0">
                <a:latin typeface="Century Gothic" panose="020B0502020202020204" pitchFamily="34" charset="0"/>
              </a:rPr>
            </a:br>
            <a:r>
              <a:rPr lang="en-GB" altLang="en-US" sz="1600" b="1" dirty="0">
                <a:solidFill>
                  <a:srgbClr val="006699"/>
                </a:solidFill>
                <a:latin typeface="Century Gothic" panose="020B0502020202020204" pitchFamily="34" charset="0"/>
              </a:rPr>
              <a:t>Management Dashboard</a:t>
            </a:r>
            <a:endParaRPr lang="en-US" altLang="en-US" sz="1600" b="1" dirty="0">
              <a:solidFill>
                <a:srgbClr val="00669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5583AE-731F-412E-8675-6C4BAC48D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89" y="1295400"/>
            <a:ext cx="9575276" cy="503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6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3C42F57C-5D33-4C0F-8927-BB8CA4807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sz="3700" b="1"/>
              <a:t>NVOCC Liner Module - Screenshots</a:t>
            </a:r>
            <a:br>
              <a:rPr lang="en-GB" altLang="en-US" sz="3700" b="1"/>
            </a:br>
            <a:r>
              <a:rPr lang="en-GB" altLang="en-US" sz="3700" b="1"/>
              <a:t>Management Dashboard</a:t>
            </a:r>
            <a:endParaRPr lang="en-US" altLang="en-US" sz="3700" b="1"/>
          </a:p>
        </p:txBody>
      </p:sp>
      <p:pic>
        <p:nvPicPr>
          <p:cNvPr id="2" name="Picture 1" descr="Diagram&#10;&#10;Description automatically generated with low confidence">
            <a:extLst>
              <a:ext uri="{FF2B5EF4-FFF2-40B4-BE49-F238E27FC236}">
                <a16:creationId xmlns:a16="http://schemas.microsoft.com/office/drawing/2014/main" id="{896D8C81-7205-4DC4-85D6-6914FE388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655" y="1600201"/>
            <a:ext cx="7736689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330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sz="4000" b="1">
                <a:latin typeface="Century Gothic" panose="020B0502020202020204" pitchFamily="34" charset="0"/>
              </a:rPr>
              <a:t>Agenda</a:t>
            </a:r>
            <a:endParaRPr lang="en-US" altLang="en-US" sz="4000" b="1">
              <a:latin typeface="Century Gothic" panose="020B0502020202020204" pitchFamily="34" charset="0"/>
            </a:endParaRPr>
          </a:p>
        </p:txBody>
      </p:sp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1981200" y="1676401"/>
            <a:ext cx="8991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3200" dirty="0"/>
              <a:t>NVOCC Liner and Liner Agency Solution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3200" dirty="0"/>
              <a:t>Container Trading Solution</a:t>
            </a:r>
          </a:p>
        </p:txBody>
      </p:sp>
      <p:pic>
        <p:nvPicPr>
          <p:cNvPr id="4099" name="Picture 9" descr="j01958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4724400"/>
            <a:ext cx="1295400" cy="133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3C42F57C-5D33-4C0F-8927-BB8CA4807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200" b="1" dirty="0">
                <a:latin typeface="Century Gothic" panose="020B0502020202020204" pitchFamily="34" charset="0"/>
              </a:rPr>
              <a:t>NVOCC Liner Module - Screenshots</a:t>
            </a:r>
            <a:br>
              <a:rPr lang="en-GB" altLang="en-US" sz="3200" b="1" dirty="0">
                <a:latin typeface="Century Gothic" panose="020B0502020202020204" pitchFamily="34" charset="0"/>
              </a:rPr>
            </a:br>
            <a:r>
              <a:rPr lang="en-GB" altLang="en-US" sz="1600" b="1" dirty="0">
                <a:solidFill>
                  <a:srgbClr val="006699"/>
                </a:solidFill>
                <a:latin typeface="Century Gothic" panose="020B0502020202020204" pitchFamily="34" charset="0"/>
              </a:rPr>
              <a:t>Revenue Performance</a:t>
            </a:r>
            <a:endParaRPr lang="en-US" altLang="en-US" sz="1600" b="1" dirty="0">
              <a:solidFill>
                <a:srgbClr val="00669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81AA3D-915D-43B3-9269-5DE2A4B4C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13" y="1524000"/>
            <a:ext cx="7723013" cy="44355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FF6778-089F-4F1F-9E88-C72EBF1CA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417638"/>
            <a:ext cx="5634487" cy="147732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800" dirty="0"/>
              <a:t>Onscreen Pivot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800" dirty="0"/>
              <a:t>Drilldown on each fields to container level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800" dirty="0"/>
              <a:t>Generate for any period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800" dirty="0"/>
              <a:t>Total P&amp;L reconciliation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800" dirty="0"/>
              <a:t>Revenue recognition with every sailing</a:t>
            </a:r>
          </a:p>
        </p:txBody>
      </p:sp>
    </p:spTree>
    <p:extLst>
      <p:ext uri="{BB962C8B-B14F-4D97-AF65-F5344CB8AC3E}">
        <p14:creationId xmlns:p14="http://schemas.microsoft.com/office/powerpoint/2010/main" val="405338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3C42F57C-5D33-4C0F-8927-BB8CA4807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200" b="1" dirty="0">
                <a:latin typeface="Century Gothic" panose="020B0502020202020204" pitchFamily="34" charset="0"/>
              </a:rPr>
              <a:t>NVOCC Liner Module - Screenshots</a:t>
            </a:r>
            <a:br>
              <a:rPr lang="en-GB" altLang="en-US" sz="3200" b="1" dirty="0">
                <a:latin typeface="Century Gothic" panose="020B0502020202020204" pitchFamily="34" charset="0"/>
              </a:rPr>
            </a:br>
            <a:r>
              <a:rPr lang="en-GB" altLang="en-US" sz="1600" b="1" dirty="0">
                <a:solidFill>
                  <a:srgbClr val="006699"/>
                </a:solidFill>
                <a:latin typeface="Century Gothic" panose="020B0502020202020204" pitchFamily="34" charset="0"/>
              </a:rPr>
              <a:t>Location Equipment Stock</a:t>
            </a:r>
            <a:endParaRPr lang="en-US" altLang="en-US" sz="1600" b="1" dirty="0">
              <a:solidFill>
                <a:srgbClr val="00669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F750B2-F1C3-4E81-A850-CF42A7248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14" y="1417638"/>
            <a:ext cx="6895699" cy="46371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FF6778-089F-4F1F-9E88-C72EBF1CA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417638"/>
            <a:ext cx="5634487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800" dirty="0"/>
              <a:t>Onscreen Pivot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800" dirty="0"/>
              <a:t>Drilldown on each fields to container level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800" dirty="0"/>
              <a:t>Generate for any period</a:t>
            </a:r>
          </a:p>
        </p:txBody>
      </p:sp>
    </p:spTree>
    <p:extLst>
      <p:ext uri="{BB962C8B-B14F-4D97-AF65-F5344CB8AC3E}">
        <p14:creationId xmlns:p14="http://schemas.microsoft.com/office/powerpoint/2010/main" val="246221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CA6D94-163B-490F-8156-BCB99EF68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61" y="1219200"/>
            <a:ext cx="8478416" cy="5181600"/>
          </a:xfrm>
          <a:prstGeom prst="rect">
            <a:avLst/>
          </a:prstGeom>
        </p:spPr>
      </p:pic>
      <p:sp>
        <p:nvSpPr>
          <p:cNvPr id="29697" name="Rectangle 2">
            <a:extLst>
              <a:ext uri="{FF2B5EF4-FFF2-40B4-BE49-F238E27FC236}">
                <a16:creationId xmlns:a16="http://schemas.microsoft.com/office/drawing/2014/main" id="{3C42F57C-5D33-4C0F-8927-BB8CA4807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200" b="1" dirty="0">
                <a:latin typeface="Century Gothic" panose="020B0502020202020204" pitchFamily="34" charset="0"/>
              </a:rPr>
              <a:t>NVOCC Liner Module - Screenshots</a:t>
            </a:r>
            <a:br>
              <a:rPr lang="en-GB" altLang="en-US" sz="3200" b="1" dirty="0">
                <a:latin typeface="Century Gothic" panose="020B0502020202020204" pitchFamily="34" charset="0"/>
              </a:rPr>
            </a:br>
            <a:r>
              <a:rPr lang="en-GB" altLang="en-US" sz="1600" b="1" dirty="0">
                <a:solidFill>
                  <a:srgbClr val="006699"/>
                </a:solidFill>
                <a:latin typeface="Century Gothic" panose="020B0502020202020204" pitchFamily="34" charset="0"/>
              </a:rPr>
              <a:t>Container Repair Request</a:t>
            </a:r>
            <a:endParaRPr lang="en-US" altLang="en-US" sz="1600" b="1" dirty="0">
              <a:solidFill>
                <a:srgbClr val="006699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FF6778-089F-4F1F-9E88-C72EBF1CA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417638"/>
            <a:ext cx="5634487" cy="175432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800" dirty="0"/>
              <a:t>Agent Request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800" dirty="0"/>
              <a:t>Principal Approval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800" dirty="0"/>
              <a:t>Masters for Damage code and Repair Codes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800" dirty="0"/>
              <a:t>History of repairs carried out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800" dirty="0"/>
              <a:t>Attachments for estimates and images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800" dirty="0"/>
              <a:t>Purchase Invoice against the approved ref#</a:t>
            </a:r>
          </a:p>
        </p:txBody>
      </p:sp>
    </p:spTree>
    <p:extLst>
      <p:ext uri="{BB962C8B-B14F-4D97-AF65-F5344CB8AC3E}">
        <p14:creationId xmlns:p14="http://schemas.microsoft.com/office/powerpoint/2010/main" val="100307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EC8E4D75-8688-4ABA-9C4B-535574D59F0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dirty="0">
                <a:latin typeface="Century Gothic" panose="020B0502020202020204" pitchFamily="34" charset="0"/>
              </a:rPr>
              <a:t>Exploring Liner Agency Module</a:t>
            </a:r>
            <a:br>
              <a:rPr lang="en-GB" altLang="en-US" sz="3600" b="1" dirty="0">
                <a:latin typeface="Century Gothic" panose="020B0502020202020204" pitchFamily="34" charset="0"/>
              </a:rPr>
            </a:br>
            <a:r>
              <a:rPr lang="en-GB" altLang="en-US" sz="2400" dirty="0">
                <a:solidFill>
                  <a:schemeClr val="accent2"/>
                </a:solidFill>
                <a:latin typeface="Century Gothic" panose="020B0502020202020204" pitchFamily="34" charset="0"/>
              </a:rPr>
              <a:t>[Jupiter Business Manager]</a:t>
            </a:r>
            <a:endParaRPr lang="en-US" altLang="en-US" sz="24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460" name="Picture 6" descr="logo_nyala_v01">
            <a:extLst>
              <a:ext uri="{FF2B5EF4-FFF2-40B4-BE49-F238E27FC236}">
                <a16:creationId xmlns:a16="http://schemas.microsoft.com/office/drawing/2014/main" id="{EB9ACBBB-BD71-4C6C-A62C-FC0C95B93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0"/>
            <a:ext cx="2424113" cy="87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EE0A87-B55E-475D-96D8-1CB9C65E9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733554"/>
            <a:ext cx="13049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C54345ED-4405-4CEB-829C-52D8DA0092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200" b="1" dirty="0">
                <a:latin typeface="Century Gothic" panose="020B0502020202020204" pitchFamily="34" charset="0"/>
              </a:rPr>
              <a:t>Liner Agency Module</a:t>
            </a:r>
            <a:br>
              <a:rPr lang="en-GB" altLang="en-US" sz="3200" b="1" dirty="0">
                <a:latin typeface="Century Gothic" panose="020B0502020202020204" pitchFamily="34" charset="0"/>
              </a:rPr>
            </a:br>
            <a:r>
              <a:rPr lang="en-GB" altLang="en-US" sz="1600" b="1" dirty="0">
                <a:solidFill>
                  <a:srgbClr val="006699"/>
                </a:solidFill>
                <a:latin typeface="Century Gothic" panose="020B0502020202020204" pitchFamily="34" charset="0"/>
              </a:rPr>
              <a:t>Solution Overview</a:t>
            </a:r>
            <a:endParaRPr lang="en-US" altLang="en-US" sz="1600" b="1" dirty="0">
              <a:solidFill>
                <a:srgbClr val="00669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7A38D1-EB8C-4800-A186-C605210B0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09800"/>
            <a:ext cx="5545431" cy="304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C6D833-84AA-4AAF-BD14-9816291E3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1" y="2286000"/>
            <a:ext cx="1304925" cy="62865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23FF1A49-5EE7-45AA-8F57-414462687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1" y="2971800"/>
            <a:ext cx="4507302" cy="20313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Multi Geography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Multi Principal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Inhouse &amp; External Principal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Compliant with ports/customs across the region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System Alerts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Configurable System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Integrated JBM Financials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Support Sea and Dry port operations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All standards and EDI data compatibility</a:t>
            </a:r>
          </a:p>
        </p:txBody>
      </p:sp>
    </p:spTree>
    <p:extLst>
      <p:ext uri="{BB962C8B-B14F-4D97-AF65-F5344CB8AC3E}">
        <p14:creationId xmlns:p14="http://schemas.microsoft.com/office/powerpoint/2010/main" val="55489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AA5DF836-28AB-4730-8C09-58E3ACA9D2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200" b="1" dirty="0">
                <a:latin typeface="Century Gothic" panose="020B0502020202020204" pitchFamily="34" charset="0"/>
              </a:rPr>
              <a:t>Liner Agency Module</a:t>
            </a:r>
            <a:br>
              <a:rPr lang="en-GB" altLang="en-US" sz="3200" b="1" dirty="0">
                <a:latin typeface="Century Gothic" panose="020B0502020202020204" pitchFamily="34" charset="0"/>
              </a:rPr>
            </a:br>
            <a:r>
              <a:rPr lang="en-GB" altLang="en-US" sz="1600" b="1" dirty="0">
                <a:solidFill>
                  <a:srgbClr val="006699"/>
                </a:solidFill>
                <a:latin typeface="Century Gothic" panose="020B0502020202020204" pitchFamily="34" charset="0"/>
              </a:rPr>
              <a:t>Agent Container Tracking</a:t>
            </a:r>
            <a:endParaRPr lang="en-US" altLang="en-US" sz="1600" b="1" dirty="0">
              <a:solidFill>
                <a:srgbClr val="006699"/>
              </a:solidFill>
              <a:latin typeface="Century Gothic" panose="020B0502020202020204" pitchFamily="34" charset="0"/>
            </a:endParaRP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3DE1132D-141B-43FB-B813-53A062449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522431"/>
            <a:ext cx="4572000" cy="181588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Configurable Movements by Principal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Integration with Inhouse Line’s NVO Module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Manual/Excel Updates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b="1" dirty="0">
                <a:solidFill>
                  <a:schemeClr val="accent2"/>
                </a:solidFill>
              </a:rPr>
              <a:t>CODECO/COARRI integration with DPW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Customized reports for lines reporting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Alerts on delinquent containers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Detention, storage, lease costs calculations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Stock position by principals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F2A69C-7619-4F62-B5AB-D2579E82A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33600"/>
            <a:ext cx="5876416" cy="320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7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3C42F57C-5D33-4C0F-8927-BB8CA4807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200" b="1" dirty="0">
                <a:latin typeface="Century Gothic" panose="020B0502020202020204" pitchFamily="34" charset="0"/>
              </a:rPr>
              <a:t>Liner Agency Module</a:t>
            </a:r>
            <a:br>
              <a:rPr lang="en-GB" altLang="en-US" sz="3200" b="1" dirty="0">
                <a:latin typeface="Century Gothic" panose="020B0502020202020204" pitchFamily="34" charset="0"/>
              </a:rPr>
            </a:br>
            <a:r>
              <a:rPr lang="en-GB" altLang="en-US" sz="1600" b="1" dirty="0">
                <a:solidFill>
                  <a:srgbClr val="006699"/>
                </a:solidFill>
                <a:latin typeface="Century Gothic" panose="020B0502020202020204" pitchFamily="34" charset="0"/>
              </a:rPr>
              <a:t>Export Operations</a:t>
            </a:r>
            <a:endParaRPr lang="en-US" altLang="en-US" sz="1600" b="1" dirty="0">
              <a:solidFill>
                <a:srgbClr val="006699"/>
              </a:solidFill>
              <a:latin typeface="Century Gothic" panose="020B0502020202020204" pitchFamily="34" charset="0"/>
            </a:endParaRP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55A58F0F-14AF-40C5-99C2-B87656831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676400"/>
            <a:ext cx="5486400" cy="255454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600" dirty="0"/>
              <a:t>Booking Management 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600" dirty="0"/>
              <a:t>Release Management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600" dirty="0"/>
              <a:t>Load Planning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600" dirty="0"/>
              <a:t>Slot Management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600" dirty="0"/>
              <a:t>Complete Documentation (BOL/MRN/MANIFESTS)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600" dirty="0"/>
              <a:t>Invoicing and Credit  Control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600" dirty="0">
                <a:solidFill>
                  <a:srgbClr val="FF0000"/>
                </a:solidFill>
              </a:rPr>
              <a:t>Tax compliance and statutory needs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600" dirty="0"/>
              <a:t>Document Finalization and Liner reporting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600" dirty="0"/>
              <a:t>Export Customs Documentations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600" dirty="0"/>
              <a:t>Express Releases</a:t>
            </a:r>
          </a:p>
        </p:txBody>
      </p:sp>
    </p:spTree>
    <p:extLst>
      <p:ext uri="{BB962C8B-B14F-4D97-AF65-F5344CB8AC3E}">
        <p14:creationId xmlns:p14="http://schemas.microsoft.com/office/powerpoint/2010/main" val="115380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3C42F57C-5D33-4C0F-8927-BB8CA4807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200" b="1" dirty="0">
                <a:latin typeface="Century Gothic" panose="020B0502020202020204" pitchFamily="34" charset="0"/>
              </a:rPr>
              <a:t>Liner Agency Module</a:t>
            </a:r>
            <a:br>
              <a:rPr lang="en-GB" altLang="en-US" sz="3200" b="1" dirty="0">
                <a:latin typeface="Century Gothic" panose="020B0502020202020204" pitchFamily="34" charset="0"/>
              </a:rPr>
            </a:br>
            <a:r>
              <a:rPr lang="en-GB" altLang="en-US" sz="1600" b="1" dirty="0">
                <a:solidFill>
                  <a:srgbClr val="006699"/>
                </a:solidFill>
                <a:latin typeface="Century Gothic" panose="020B0502020202020204" pitchFamily="34" charset="0"/>
              </a:rPr>
              <a:t>Import Operations</a:t>
            </a:r>
            <a:endParaRPr lang="en-US" altLang="en-US" sz="1600" b="1" dirty="0">
              <a:solidFill>
                <a:srgbClr val="006699"/>
              </a:solidFill>
              <a:latin typeface="Century Gothic" panose="020B0502020202020204" pitchFamily="34" charset="0"/>
            </a:endParaRP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55A58F0F-14AF-40C5-99C2-B87656831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676400"/>
            <a:ext cx="6629400" cy="30469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600" dirty="0"/>
              <a:t>Discharge list till delivery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600" dirty="0"/>
              <a:t>Import Manifest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600" dirty="0"/>
              <a:t>EDI manifest submission across region (Ports/Customs)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600" dirty="0"/>
              <a:t>Arrival Notice/Reminder(s) </a:t>
            </a:r>
            <a:r>
              <a:rPr lang="en-US" altLang="en-US" sz="1600" dirty="0">
                <a:solidFill>
                  <a:srgbClr val="FF0000"/>
                </a:solidFill>
              </a:rPr>
              <a:t>[Fax, Email, SMS]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600" dirty="0"/>
              <a:t>Delivery Control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600" dirty="0"/>
              <a:t>Auto calculation invoices (detention an storage charges)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600" dirty="0"/>
              <a:t>Manage Discounts/Waivers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600" dirty="0"/>
              <a:t>Credit Control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600" dirty="0"/>
              <a:t>Multiple Invoices/Cash Collection Management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600" dirty="0"/>
              <a:t>Liner Reporting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600" dirty="0"/>
              <a:t>Delinquent container tracking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600" dirty="0"/>
              <a:t>Accrued Detention Reporting</a:t>
            </a:r>
          </a:p>
        </p:txBody>
      </p:sp>
    </p:spTree>
    <p:extLst>
      <p:ext uri="{BB962C8B-B14F-4D97-AF65-F5344CB8AC3E}">
        <p14:creationId xmlns:p14="http://schemas.microsoft.com/office/powerpoint/2010/main" val="331136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3C42F57C-5D33-4C0F-8927-BB8CA4807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200" b="1" dirty="0">
                <a:latin typeface="Century Gothic" panose="020B0502020202020204" pitchFamily="34" charset="0"/>
              </a:rPr>
              <a:t>Liner Agency Module</a:t>
            </a:r>
            <a:br>
              <a:rPr lang="en-GB" altLang="en-US" sz="3200" b="1" dirty="0">
                <a:latin typeface="Century Gothic" panose="020B0502020202020204" pitchFamily="34" charset="0"/>
              </a:rPr>
            </a:br>
            <a:r>
              <a:rPr lang="en-GB" altLang="en-US" sz="1600" b="1" dirty="0">
                <a:solidFill>
                  <a:srgbClr val="006699"/>
                </a:solidFill>
                <a:latin typeface="Century Gothic" panose="020B0502020202020204" pitchFamily="34" charset="0"/>
              </a:rPr>
              <a:t>LA Financials</a:t>
            </a:r>
            <a:endParaRPr lang="en-US" altLang="en-US" sz="1600" b="1" dirty="0">
              <a:solidFill>
                <a:srgbClr val="006699"/>
              </a:solidFill>
              <a:latin typeface="Century Gothic" panose="020B0502020202020204" pitchFamily="34" charset="0"/>
            </a:endParaRP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55A58F0F-14AF-40C5-99C2-B87656831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752600"/>
            <a:ext cx="6629400" cy="156966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600" dirty="0"/>
              <a:t>Integrated with </a:t>
            </a:r>
            <a:r>
              <a:rPr lang="en-US" altLang="en-US" sz="1600" dirty="0">
                <a:solidFill>
                  <a:srgbClr val="FF0000"/>
                </a:solidFill>
              </a:rPr>
              <a:t>JBM Financials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600" dirty="0"/>
              <a:t>Accrual Based accounting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600" dirty="0"/>
              <a:t>Clearing Accounts for al Liner Collections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600" dirty="0"/>
              <a:t>Liner SOA with automated commission calculations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600" dirty="0"/>
              <a:t>Vendor bill processing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600" dirty="0"/>
              <a:t>Liner Reporting</a:t>
            </a:r>
          </a:p>
        </p:txBody>
      </p:sp>
    </p:spTree>
    <p:extLst>
      <p:ext uri="{BB962C8B-B14F-4D97-AF65-F5344CB8AC3E}">
        <p14:creationId xmlns:p14="http://schemas.microsoft.com/office/powerpoint/2010/main" val="105491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3C42F57C-5D33-4C0F-8927-BB8CA4807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200" b="1" dirty="0">
                <a:latin typeface="Century Gothic" panose="020B0502020202020204" pitchFamily="34" charset="0"/>
              </a:rPr>
              <a:t>Liner Agency Module</a:t>
            </a:r>
            <a:br>
              <a:rPr lang="en-GB" altLang="en-US" sz="3200" b="1" dirty="0">
                <a:latin typeface="Century Gothic" panose="020B0502020202020204" pitchFamily="34" charset="0"/>
              </a:rPr>
            </a:br>
            <a:r>
              <a:rPr lang="en-GB" altLang="en-US" sz="1600" b="1" dirty="0">
                <a:solidFill>
                  <a:srgbClr val="006699"/>
                </a:solidFill>
                <a:latin typeface="Century Gothic" panose="020B0502020202020204" pitchFamily="34" charset="0"/>
              </a:rPr>
              <a:t>Agent MIS</a:t>
            </a:r>
            <a:endParaRPr lang="en-US" altLang="en-US" sz="1600" b="1" dirty="0">
              <a:solidFill>
                <a:srgbClr val="006699"/>
              </a:solidFill>
              <a:latin typeface="Century Gothic" panose="020B0502020202020204" pitchFamily="34" charset="0"/>
            </a:endParaRP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55A58F0F-14AF-40C5-99C2-B87656831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600200"/>
            <a:ext cx="6629400" cy="181588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600" dirty="0"/>
              <a:t>Volume and Revenue Performance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600" dirty="0"/>
              <a:t>Analysis by sales person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600" dirty="0"/>
              <a:t>Analysis by Customer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600" dirty="0"/>
              <a:t>Analysis Principal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600" dirty="0"/>
              <a:t>Commodity Analysis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600" dirty="0"/>
              <a:t>Sector Analysis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600" dirty="0"/>
              <a:t>Container Inventory Control</a:t>
            </a:r>
          </a:p>
        </p:txBody>
      </p:sp>
    </p:spTree>
    <p:extLst>
      <p:ext uri="{BB962C8B-B14F-4D97-AF65-F5344CB8AC3E}">
        <p14:creationId xmlns:p14="http://schemas.microsoft.com/office/powerpoint/2010/main" val="245886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EC8E4D75-8688-4ABA-9C4B-535574D59F0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>
                <a:latin typeface="Century Gothic" panose="020B0502020202020204" pitchFamily="34" charset="0"/>
              </a:rPr>
              <a:t>Exploring NVOCC Liner Module</a:t>
            </a:r>
            <a:br>
              <a:rPr lang="en-GB" altLang="en-US" sz="3600" b="1">
                <a:latin typeface="Century Gothic" panose="020B0502020202020204" pitchFamily="34" charset="0"/>
              </a:rPr>
            </a:br>
            <a:r>
              <a:rPr lang="en-GB" altLang="en-US" sz="2400">
                <a:solidFill>
                  <a:schemeClr val="accent2"/>
                </a:solidFill>
                <a:latin typeface="Century Gothic" panose="020B0502020202020204" pitchFamily="34" charset="0"/>
              </a:rPr>
              <a:t>[Jupiter Business Manager]</a:t>
            </a:r>
            <a:endParaRPr lang="en-US" altLang="en-US" sz="240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460" name="Picture 6" descr="logo_nyala_v01">
            <a:extLst>
              <a:ext uri="{FF2B5EF4-FFF2-40B4-BE49-F238E27FC236}">
                <a16:creationId xmlns:a16="http://schemas.microsoft.com/office/drawing/2014/main" id="{EB9ACBBB-BD71-4C6C-A62C-FC0C95B93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14800"/>
            <a:ext cx="1905000" cy="68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725AC5-8680-4BE8-8522-09D202018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616077"/>
            <a:ext cx="13049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6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3C42F57C-5D33-4C0F-8927-BB8CA4807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200" b="1" dirty="0">
                <a:latin typeface="Century Gothic" panose="020B0502020202020204" pitchFamily="34" charset="0"/>
              </a:rPr>
              <a:t>Liner Agency - Screenshots</a:t>
            </a:r>
            <a:br>
              <a:rPr lang="en-GB" altLang="en-US" sz="3200" b="1" dirty="0">
                <a:latin typeface="Century Gothic" panose="020B0502020202020204" pitchFamily="34" charset="0"/>
              </a:rPr>
            </a:br>
            <a:r>
              <a:rPr lang="en-GB" altLang="en-US" sz="1600" b="1" dirty="0">
                <a:solidFill>
                  <a:srgbClr val="006699"/>
                </a:solidFill>
                <a:latin typeface="Century Gothic" panose="020B0502020202020204" pitchFamily="34" charset="0"/>
              </a:rPr>
              <a:t>Menu</a:t>
            </a:r>
            <a:endParaRPr lang="en-US" altLang="en-US" sz="1600" b="1" dirty="0">
              <a:solidFill>
                <a:srgbClr val="00669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EF5520-F1C4-4EBA-9B24-A969B9198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1902106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8CCE2A-CCF2-436C-849B-5C0FAB574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676400"/>
            <a:ext cx="211828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0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3C42F57C-5D33-4C0F-8927-BB8CA4807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200" b="1" dirty="0">
                <a:latin typeface="Century Gothic" panose="020B0502020202020204" pitchFamily="34" charset="0"/>
              </a:rPr>
              <a:t>Liner Agency - Screenshots</a:t>
            </a:r>
            <a:br>
              <a:rPr lang="en-GB" altLang="en-US" sz="3200" b="1" dirty="0">
                <a:latin typeface="Century Gothic" panose="020B0502020202020204" pitchFamily="34" charset="0"/>
              </a:rPr>
            </a:br>
            <a:r>
              <a:rPr lang="en-GB" altLang="en-US" sz="1600" b="1" dirty="0">
                <a:solidFill>
                  <a:srgbClr val="006699"/>
                </a:solidFill>
                <a:latin typeface="Century Gothic" panose="020B0502020202020204" pitchFamily="34" charset="0"/>
              </a:rPr>
              <a:t>Import Invoice</a:t>
            </a:r>
            <a:endParaRPr lang="en-US" altLang="en-US" sz="1600" b="1" dirty="0">
              <a:solidFill>
                <a:srgbClr val="00669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A2BDE-FA95-402E-A5A5-6949896CC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17638"/>
            <a:ext cx="6591300" cy="4394200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4854BA12-4B45-4E19-82AA-E50EFBC08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352800"/>
            <a:ext cx="5105400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600" dirty="0"/>
              <a:t>Auto calculation of detention, storage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600" dirty="0"/>
              <a:t>Complete control on revenue recognition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600" dirty="0"/>
              <a:t>VAT/GST compliance with FA integration</a:t>
            </a:r>
          </a:p>
        </p:txBody>
      </p:sp>
    </p:spTree>
    <p:extLst>
      <p:ext uri="{BB962C8B-B14F-4D97-AF65-F5344CB8AC3E}">
        <p14:creationId xmlns:p14="http://schemas.microsoft.com/office/powerpoint/2010/main" val="121933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F2944007-7FC6-4670-AAA0-B5054E19BE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sz="4800" b="1">
                <a:latin typeface="Century Gothic" panose="020B0502020202020204" pitchFamily="34" charset="0"/>
              </a:rPr>
              <a:t>Thank you.</a:t>
            </a:r>
            <a:endParaRPr lang="en-US" altLang="en-US" sz="4800" b="1">
              <a:latin typeface="Century Gothic" panose="020B0502020202020204" pitchFamily="34" charset="0"/>
            </a:endParaRP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1FA06970-C71D-44F0-A4B7-26D92B35A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4000">
                <a:solidFill>
                  <a:schemeClr val="accent2"/>
                </a:solidFill>
              </a:rPr>
              <a:t>Q &amp; A</a:t>
            </a:r>
            <a:endParaRPr lang="en-US" altLang="en-US" sz="4000">
              <a:solidFill>
                <a:schemeClr val="accent2"/>
              </a:solidFill>
            </a:endParaRPr>
          </a:p>
        </p:txBody>
      </p:sp>
      <p:pic>
        <p:nvPicPr>
          <p:cNvPr id="32771" name="Picture 5" descr="j0234687">
            <a:extLst>
              <a:ext uri="{FF2B5EF4-FFF2-40B4-BE49-F238E27FC236}">
                <a16:creationId xmlns:a16="http://schemas.microsoft.com/office/drawing/2014/main" id="{4E1283F7-4455-456D-9BE9-FCA0C38E76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52401"/>
            <a:ext cx="1828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8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C54345ED-4405-4CEB-829C-52D8DA0092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200" b="1">
                <a:latin typeface="Century Gothic" panose="020B0502020202020204" pitchFamily="34" charset="0"/>
              </a:rPr>
              <a:t>NVOCC Liner Module</a:t>
            </a:r>
            <a:br>
              <a:rPr lang="en-GB" altLang="en-US" sz="3200" b="1">
                <a:latin typeface="Century Gothic" panose="020B0502020202020204" pitchFamily="34" charset="0"/>
              </a:rPr>
            </a:br>
            <a:r>
              <a:rPr lang="en-GB" altLang="en-US" sz="1600" b="1">
                <a:solidFill>
                  <a:srgbClr val="006699"/>
                </a:solidFill>
                <a:latin typeface="Century Gothic" panose="020B0502020202020204" pitchFamily="34" charset="0"/>
              </a:rPr>
              <a:t>Solution Overview</a:t>
            </a:r>
            <a:endParaRPr lang="en-US" altLang="en-US" sz="1600" b="1">
              <a:solidFill>
                <a:srgbClr val="00669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6BE7F8-9B1E-4B0B-A789-1B09966B5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828800"/>
            <a:ext cx="1304925" cy="628650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93E3FA82-7F7D-4026-B376-6B72F6780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514600"/>
            <a:ext cx="4572000" cy="16004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Multi Geography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External Agent Vs. Group Company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Integrated Financials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Get your agents online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Strong inventory control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Agent to Agent communication automated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Workflow automation with the agent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630A32-91A5-44E2-9938-853B5292D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71" y="1927688"/>
            <a:ext cx="5615529" cy="363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2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28FE3529-4F53-4A1B-9338-042AF1A7E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200" b="1">
                <a:latin typeface="Century Gothic" panose="020B0502020202020204" pitchFamily="34" charset="0"/>
              </a:rPr>
              <a:t>NVOCC Liner Module</a:t>
            </a:r>
            <a:br>
              <a:rPr lang="en-GB" altLang="en-US" sz="3200" b="1">
                <a:latin typeface="Century Gothic" panose="020B0502020202020204" pitchFamily="34" charset="0"/>
              </a:rPr>
            </a:br>
            <a:r>
              <a:rPr lang="en-GB" altLang="en-US" sz="1600" b="1">
                <a:solidFill>
                  <a:srgbClr val="006699"/>
                </a:solidFill>
                <a:latin typeface="Century Gothic" panose="020B0502020202020204" pitchFamily="34" charset="0"/>
              </a:rPr>
              <a:t>NVOCC Organization</a:t>
            </a:r>
            <a:endParaRPr lang="en-US" altLang="en-US" sz="1600" b="1">
              <a:solidFill>
                <a:srgbClr val="006699"/>
              </a:solidFill>
              <a:latin typeface="Century Gothic" panose="020B0502020202020204" pitchFamily="34" charset="0"/>
            </a:endParaRP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D762A8FE-4DBA-4937-B86B-C255A1686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029200"/>
            <a:ext cx="4572000" cy="138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Liner Service Location (mapped to UN location)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Multiple Agent per location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External Agent Vs. Group Company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Group Level consolidation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Configurable Agent Contracts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Agent to Agent communication automated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910768-B8E1-4D1D-8417-BB953570D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96" y="1524000"/>
            <a:ext cx="8105704" cy="47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8C64054E-AC04-4731-96B0-08DCF469A7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200" b="1">
                <a:latin typeface="Century Gothic" panose="020B0502020202020204" pitchFamily="34" charset="0"/>
              </a:rPr>
              <a:t>NVOCC Liner Module</a:t>
            </a:r>
            <a:br>
              <a:rPr lang="en-GB" altLang="en-US" sz="3200" b="1">
                <a:latin typeface="Century Gothic" panose="020B0502020202020204" pitchFamily="34" charset="0"/>
              </a:rPr>
            </a:br>
            <a:r>
              <a:rPr lang="en-GB" altLang="en-US" sz="1600" b="1">
                <a:solidFill>
                  <a:srgbClr val="006699"/>
                </a:solidFill>
                <a:latin typeface="Century Gothic" panose="020B0502020202020204" pitchFamily="34" charset="0"/>
              </a:rPr>
              <a:t>Cost of Operations</a:t>
            </a:r>
            <a:endParaRPr lang="en-US" altLang="en-US" sz="1600" b="1">
              <a:solidFill>
                <a:srgbClr val="006699"/>
              </a:solidFill>
              <a:latin typeface="Century Gothic" panose="020B0502020202020204" pitchFamily="34" charset="0"/>
            </a:endParaRPr>
          </a:p>
        </p:txBody>
      </p:sp>
      <p:sp>
        <p:nvSpPr>
          <p:cNvPr id="22531" name="Rectangle 4">
            <a:extLst>
              <a:ext uri="{FF2B5EF4-FFF2-40B4-BE49-F238E27FC236}">
                <a16:creationId xmlns:a16="http://schemas.microsoft.com/office/drawing/2014/main" id="{0684E669-A217-4909-9EAE-16E52F990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24001"/>
            <a:ext cx="4822132" cy="2462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System Features Following Tariff Profile</a:t>
            </a:r>
          </a:p>
          <a:p>
            <a:pPr lvl="1" eaLnBrk="1" hangingPunct="1">
              <a:buClr>
                <a:srgbClr val="CC3300"/>
              </a:buClr>
              <a:buFont typeface="Arial" panose="020B0604020202020204" pitchFamily="34" charset="0"/>
              <a:buAutoNum type="alphaLcPeriod"/>
            </a:pPr>
            <a:r>
              <a:rPr lang="en-US" altLang="en-US" sz="1400" dirty="0"/>
              <a:t>THC Cost by terminal operator</a:t>
            </a:r>
          </a:p>
          <a:p>
            <a:pPr lvl="1" eaLnBrk="1" hangingPunct="1">
              <a:buClr>
                <a:srgbClr val="CC3300"/>
              </a:buClr>
              <a:buFont typeface="Arial" panose="020B0604020202020204" pitchFamily="34" charset="0"/>
              <a:buAutoNum type="alphaLcPeriod"/>
            </a:pPr>
            <a:r>
              <a:rPr lang="en-US" altLang="en-US" sz="1400" dirty="0"/>
              <a:t>THC Recovery by Location/Port</a:t>
            </a:r>
          </a:p>
          <a:p>
            <a:pPr lvl="1" eaLnBrk="1" hangingPunct="1">
              <a:buClr>
                <a:srgbClr val="CC3300"/>
              </a:buClr>
              <a:buFont typeface="Arial" panose="020B0604020202020204" pitchFamily="34" charset="0"/>
              <a:buAutoNum type="alphaLcPeriod"/>
            </a:pPr>
            <a:r>
              <a:rPr lang="en-US" altLang="en-US" sz="1400" dirty="0"/>
              <a:t>Local agent recovery tariff (DO/BLF)</a:t>
            </a:r>
          </a:p>
          <a:p>
            <a:pPr lvl="1" eaLnBrk="1" hangingPunct="1">
              <a:buClr>
                <a:srgbClr val="CC3300"/>
              </a:buClr>
              <a:buFont typeface="Arial" panose="020B0604020202020204" pitchFamily="34" charset="0"/>
              <a:buAutoNum type="alphaLcPeriod"/>
            </a:pPr>
            <a:r>
              <a:rPr lang="en-US" altLang="en-US" sz="1400" dirty="0"/>
              <a:t>Detention tariff</a:t>
            </a:r>
          </a:p>
          <a:p>
            <a:pPr lvl="1" eaLnBrk="1" hangingPunct="1">
              <a:buClr>
                <a:srgbClr val="CC3300"/>
              </a:buClr>
              <a:buFont typeface="Arial" panose="020B0604020202020204" pitchFamily="34" charset="0"/>
              <a:buAutoNum type="alphaLcPeriod"/>
            </a:pPr>
            <a:r>
              <a:rPr lang="en-US" altLang="en-US" sz="1400" dirty="0"/>
              <a:t>Storage tariff by Depot/Terminal</a:t>
            </a:r>
          </a:p>
          <a:p>
            <a:pPr eaLnBrk="1" hangingPunct="1">
              <a:buClr>
                <a:srgbClr val="CC3300"/>
              </a:buClr>
            </a:pPr>
            <a:endParaRPr lang="en-US" altLang="en-US" sz="1400" dirty="0"/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Agent contracts with commission configurations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Slot Charges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Lease Costs (part of the contract)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endParaRPr lang="en-US" altLang="en-US" sz="1400" dirty="0"/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44A90550-8EE9-4764-8E6B-BC40747F7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810978"/>
            <a:ext cx="5791200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CC3300"/>
              </a:buClr>
            </a:pPr>
            <a:r>
              <a:rPr lang="en-US" altLang="en-US" sz="1400" b="1"/>
              <a:t>Note:</a:t>
            </a:r>
            <a:r>
              <a:rPr lang="en-US" altLang="en-US" sz="1400"/>
              <a:t> These tariff profiles are effectively used for pricing, invoicing, purchase invoice processing and reporting.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218306E-7514-4D43-B70E-94959686F7ED}"/>
              </a:ext>
            </a:extLst>
          </p:cNvPr>
          <p:cNvGrpSpPr/>
          <p:nvPr/>
        </p:nvGrpSpPr>
        <p:grpSpPr>
          <a:xfrm>
            <a:off x="6286260" y="1308858"/>
            <a:ext cx="2590800" cy="1894082"/>
            <a:chOff x="343486" y="5257800"/>
            <a:chExt cx="1614545" cy="117601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765B9C7-190B-4539-AAA6-578B428E6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5257800"/>
              <a:ext cx="1524000" cy="85750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01012FC-4249-46D2-A0E4-3FF573F5FCA4}"/>
                </a:ext>
              </a:extLst>
            </p:cNvPr>
            <p:cNvSpPr txBox="1"/>
            <p:nvPr/>
          </p:nvSpPr>
          <p:spPr>
            <a:xfrm>
              <a:off x="343486" y="6172200"/>
              <a:ext cx="16145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TERMINAL OPERATOR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929BFE-1847-456A-821B-F71DE1F3D935}"/>
              </a:ext>
            </a:extLst>
          </p:cNvPr>
          <p:cNvGrpSpPr/>
          <p:nvPr/>
        </p:nvGrpSpPr>
        <p:grpSpPr>
          <a:xfrm>
            <a:off x="8994678" y="1308858"/>
            <a:ext cx="2511522" cy="1894082"/>
            <a:chOff x="1982487" y="5257799"/>
            <a:chExt cx="1493803" cy="11718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EE2DA41-C65E-4DEF-9809-C7354F0D1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7400" y="5257799"/>
              <a:ext cx="1418890" cy="85750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F85FA2-ED42-4FFA-A432-6598F5420D3E}"/>
                </a:ext>
              </a:extLst>
            </p:cNvPr>
            <p:cNvSpPr txBox="1"/>
            <p:nvPr/>
          </p:nvSpPr>
          <p:spPr>
            <a:xfrm>
              <a:off x="1982487" y="6168015"/>
              <a:ext cx="14938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DEPOT/REPAIRS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CFC679-164F-4517-BB9C-B136D3C3C4E9}"/>
              </a:ext>
            </a:extLst>
          </p:cNvPr>
          <p:cNvGrpSpPr/>
          <p:nvPr/>
        </p:nvGrpSpPr>
        <p:grpSpPr>
          <a:xfrm>
            <a:off x="6286260" y="3358668"/>
            <a:ext cx="2286000" cy="2098760"/>
            <a:chOff x="3535397" y="5271010"/>
            <a:chExt cx="1493803" cy="114909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EEFB474-2552-41A4-91F1-1F3E17C1B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7600" y="5271010"/>
              <a:ext cx="1200150" cy="84429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78733D-13A3-4DD3-AEA3-67EE486B74B2}"/>
                </a:ext>
              </a:extLst>
            </p:cNvPr>
            <p:cNvSpPr txBox="1"/>
            <p:nvPr/>
          </p:nvSpPr>
          <p:spPr>
            <a:xfrm>
              <a:off x="3535397" y="6158490"/>
              <a:ext cx="14938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CONTAINER LEASE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822BAF-1BEF-470A-A802-E1A4F8E77C72}"/>
              </a:ext>
            </a:extLst>
          </p:cNvPr>
          <p:cNvGrpSpPr/>
          <p:nvPr/>
        </p:nvGrpSpPr>
        <p:grpSpPr>
          <a:xfrm>
            <a:off x="8934448" y="3388757"/>
            <a:ext cx="2800352" cy="2097643"/>
            <a:chOff x="5372265" y="5271010"/>
            <a:chExt cx="1493803" cy="115295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C8EACB-70BB-4318-9024-85138B3E5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86400" y="5271010"/>
              <a:ext cx="1265535" cy="84429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86E4EE-BF72-4A25-BA9C-382A2B7D2337}"/>
                </a:ext>
              </a:extLst>
            </p:cNvPr>
            <p:cNvSpPr txBox="1"/>
            <p:nvPr/>
          </p:nvSpPr>
          <p:spPr>
            <a:xfrm>
              <a:off x="5372265" y="6162356"/>
              <a:ext cx="14938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SLOT OPERATOR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27D55B-E171-427E-8849-4DC9BC6B1F55}"/>
              </a:ext>
            </a:extLst>
          </p:cNvPr>
          <p:cNvGrpSpPr/>
          <p:nvPr/>
        </p:nvGrpSpPr>
        <p:grpSpPr>
          <a:xfrm>
            <a:off x="762000" y="4343400"/>
            <a:ext cx="2000727" cy="1616426"/>
            <a:chOff x="6933721" y="5257799"/>
            <a:chExt cx="1295879" cy="117824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A3A16F-47E6-4D00-8198-271DF45D5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33721" y="5257799"/>
              <a:ext cx="1295879" cy="86391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C94E14-CD58-45C1-A31E-BFAE5BEB568F}"/>
                </a:ext>
              </a:extLst>
            </p:cNvPr>
            <p:cNvSpPr txBox="1"/>
            <p:nvPr/>
          </p:nvSpPr>
          <p:spPr>
            <a:xfrm>
              <a:off x="6933721" y="6174431"/>
              <a:ext cx="12958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RAIL/ICD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C2DA289-8DC7-441D-B730-AB1967E47AB3}"/>
              </a:ext>
            </a:extLst>
          </p:cNvPr>
          <p:cNvGrpSpPr/>
          <p:nvPr/>
        </p:nvGrpSpPr>
        <p:grpSpPr>
          <a:xfrm>
            <a:off x="3124200" y="4191000"/>
            <a:ext cx="2231332" cy="1752349"/>
            <a:chOff x="3276600" y="4322182"/>
            <a:chExt cx="2000727" cy="150528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2BD97-7F46-405C-9253-8211FC600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05200" y="4322182"/>
              <a:ext cx="1580276" cy="118520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2826E87-7041-4B01-99EA-E6FBD1367995}"/>
                </a:ext>
              </a:extLst>
            </p:cNvPr>
            <p:cNvSpPr txBox="1"/>
            <p:nvPr/>
          </p:nvSpPr>
          <p:spPr>
            <a:xfrm>
              <a:off x="3276600" y="5565855"/>
              <a:ext cx="20007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TRANSPORTER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70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64E2AAF3-6020-4A08-BC43-6409221EA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200" b="1">
                <a:latin typeface="Century Gothic" panose="020B0502020202020204" pitchFamily="34" charset="0"/>
              </a:rPr>
              <a:t>NVOCC Liner Module</a:t>
            </a:r>
            <a:br>
              <a:rPr lang="en-GB" altLang="en-US" sz="3200" b="1">
                <a:latin typeface="Century Gothic" panose="020B0502020202020204" pitchFamily="34" charset="0"/>
              </a:rPr>
            </a:br>
            <a:r>
              <a:rPr lang="en-GB" altLang="en-US" sz="1600" b="1">
                <a:solidFill>
                  <a:srgbClr val="006699"/>
                </a:solidFill>
                <a:latin typeface="Century Gothic" panose="020B0502020202020204" pitchFamily="34" charset="0"/>
              </a:rPr>
              <a:t>Pricing Control</a:t>
            </a:r>
            <a:endParaRPr lang="en-US" altLang="en-US" sz="1600" b="1">
              <a:solidFill>
                <a:srgbClr val="006699"/>
              </a:solidFill>
              <a:latin typeface="Century Gothic" panose="020B0502020202020204" pitchFamily="34" charset="0"/>
            </a:endParaRPr>
          </a:p>
        </p:txBody>
      </p:sp>
      <p:sp>
        <p:nvSpPr>
          <p:cNvPr id="24580" name="Rectangle 5">
            <a:extLst>
              <a:ext uri="{FF2B5EF4-FFF2-40B4-BE49-F238E27FC236}">
                <a16:creationId xmlns:a16="http://schemas.microsoft.com/office/drawing/2014/main" id="{FFD67DBB-4510-45E3-9C32-971AFDBC6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198870"/>
            <a:ext cx="5410200" cy="11699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Standard </a:t>
            </a:r>
            <a:r>
              <a:rPr lang="en-US" altLang="en-US" sz="1400" b="1" dirty="0"/>
              <a:t>Card Rate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Rate Request for Special Rate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b="1" dirty="0"/>
              <a:t>Rate Calculator </a:t>
            </a:r>
            <a:r>
              <a:rPr lang="en-US" altLang="en-US" sz="1400" dirty="0"/>
              <a:t>for pricing approval (round trip costing)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Detention Free days extension requests &amp; approval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Connect Rates to Manifest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378C64-F5AB-4DA0-AFFC-629E2A780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47661"/>
            <a:ext cx="84263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9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AA5DF836-28AB-4730-8C09-58E3ACA9D2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200" b="1" dirty="0">
                <a:latin typeface="Century Gothic" panose="020B0502020202020204" pitchFamily="34" charset="0"/>
              </a:rPr>
              <a:t>NVOCC Liner Module</a:t>
            </a:r>
            <a:br>
              <a:rPr lang="en-GB" altLang="en-US" sz="3200" b="1" dirty="0">
                <a:latin typeface="Century Gothic" panose="020B0502020202020204" pitchFamily="34" charset="0"/>
              </a:rPr>
            </a:br>
            <a:r>
              <a:rPr lang="en-GB" altLang="en-US" sz="1600" b="1" dirty="0">
                <a:solidFill>
                  <a:srgbClr val="006699"/>
                </a:solidFill>
                <a:latin typeface="Century Gothic" panose="020B0502020202020204" pitchFamily="34" charset="0"/>
              </a:rPr>
              <a:t>Global Container Tracking</a:t>
            </a:r>
            <a:endParaRPr lang="en-US" altLang="en-US" sz="1600" b="1" dirty="0">
              <a:solidFill>
                <a:srgbClr val="006699"/>
              </a:solidFill>
              <a:latin typeface="Century Gothic" panose="020B0502020202020204" pitchFamily="34" charset="0"/>
            </a:endParaRP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3DE1132D-141B-43FB-B813-53A062449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762381"/>
            <a:ext cx="4191000" cy="16004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Configurable Movements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Agents to update the movements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Update by Excel/EDI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Leased or Purchase Containers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Alerts on delinquent containers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Detention, storage, lease costs calculations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Integration with Financials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D95D35-6995-4F6D-A38E-B619D390F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057400"/>
            <a:ext cx="640544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2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9C851DC3-235D-4F00-952D-33F8D1A6F0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3200" b="1">
                <a:latin typeface="Century Gothic" panose="020B0502020202020204" pitchFamily="34" charset="0"/>
              </a:rPr>
              <a:t>NVOCC Liner Module</a:t>
            </a:r>
            <a:br>
              <a:rPr lang="en-GB" altLang="en-US" sz="3200" b="1">
                <a:latin typeface="Century Gothic" panose="020B0502020202020204" pitchFamily="34" charset="0"/>
              </a:rPr>
            </a:br>
            <a:r>
              <a:rPr lang="en-GB" altLang="en-US" sz="1600" b="1">
                <a:solidFill>
                  <a:srgbClr val="006699"/>
                </a:solidFill>
                <a:latin typeface="Century Gothic" panose="020B0502020202020204" pitchFamily="34" charset="0"/>
              </a:rPr>
              <a:t>Documentation &amp; Manifest</a:t>
            </a:r>
            <a:endParaRPr lang="en-US" altLang="en-US" sz="1600" b="1">
              <a:solidFill>
                <a:srgbClr val="006699"/>
              </a:solidFill>
              <a:latin typeface="Century Gothic" panose="020B0502020202020204" pitchFamily="34" charset="0"/>
            </a:endParaRP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E4631AAF-AAB7-404C-971F-9D54C4FA6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2286000"/>
            <a:ext cx="3886200" cy="9540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Line Publishes Sailing Schedule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Agent can do booking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Issues BOL</a:t>
            </a:r>
          </a:p>
          <a:p>
            <a:pPr eaLnBrk="1" hangingPunct="1">
              <a:buClr>
                <a:srgbClr val="CC3300"/>
              </a:buClr>
              <a:buFont typeface="Wingdings" panose="05000000000000000000" pitchFamily="2" charset="2"/>
              <a:buChar char="Ü"/>
            </a:pPr>
            <a:r>
              <a:rPr lang="en-US" altLang="en-US" sz="1400" dirty="0"/>
              <a:t>Finalize Manifest (as per the TDR)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134688-CBCC-49F3-BAEE-8169E1538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28800"/>
            <a:ext cx="6848728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4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9573</TotalTime>
  <Words>896</Words>
  <Application>Microsoft Office PowerPoint</Application>
  <PresentationFormat>Widescreen</PresentationFormat>
  <Paragraphs>189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Century Gothic</vt:lpstr>
      <vt:lpstr>Copperplate Gothic Bold</vt:lpstr>
      <vt:lpstr>Verdana</vt:lpstr>
      <vt:lpstr>Wingdings</vt:lpstr>
      <vt:lpstr>Custom Design</vt:lpstr>
      <vt:lpstr>Shipping &amp; Logistics Solution [Jupiter Business Manager]</vt:lpstr>
      <vt:lpstr>Agenda</vt:lpstr>
      <vt:lpstr>Exploring NVOCC Liner Module [Jupiter Business Manager]</vt:lpstr>
      <vt:lpstr>NVOCC Liner Module Solution Overview</vt:lpstr>
      <vt:lpstr>NVOCC Liner Module NVOCC Organization</vt:lpstr>
      <vt:lpstr>NVOCC Liner Module Cost of Operations</vt:lpstr>
      <vt:lpstr>NVOCC Liner Module Pricing Control</vt:lpstr>
      <vt:lpstr>NVOCC Liner Module Global Container Tracking</vt:lpstr>
      <vt:lpstr>NVOCC Liner Module Documentation &amp; Manifest</vt:lpstr>
      <vt:lpstr>NVOCC Liner Module Core Financials</vt:lpstr>
      <vt:lpstr>NVOCC Liner Module Detention Invoicing</vt:lpstr>
      <vt:lpstr>NVOCC Liner Module Maintenance &amp; Repairs</vt:lpstr>
      <vt:lpstr>NVOCC Liner Module MIS Reports</vt:lpstr>
      <vt:lpstr>NVOCC Liner Module - Screenshots Login page</vt:lpstr>
      <vt:lpstr>NVOCC Liner Module - Screenshots Home Page</vt:lpstr>
      <vt:lpstr>NVOCC Liner Module - Screenshots NVO Liner Menu Overview</vt:lpstr>
      <vt:lpstr>NVOCC Liner Module - Screenshots Rate Request</vt:lpstr>
      <vt:lpstr>NVOCC Liner Module - Screenshots Management Dashboard</vt:lpstr>
      <vt:lpstr>NVOCC Liner Module - Screenshots Management Dashboard</vt:lpstr>
      <vt:lpstr>NVOCC Liner Module - Screenshots Revenue Performance</vt:lpstr>
      <vt:lpstr>NVOCC Liner Module - Screenshots Location Equipment Stock</vt:lpstr>
      <vt:lpstr>NVOCC Liner Module - Screenshots Container Repair Request</vt:lpstr>
      <vt:lpstr>Exploring Liner Agency Module [Jupiter Business Manager]</vt:lpstr>
      <vt:lpstr>Liner Agency Module Solution Overview</vt:lpstr>
      <vt:lpstr>Liner Agency Module Agent Container Tracking</vt:lpstr>
      <vt:lpstr>Liner Agency Module Export Operations</vt:lpstr>
      <vt:lpstr>Liner Agency Module Import Operations</vt:lpstr>
      <vt:lpstr>Liner Agency Module LA Financials</vt:lpstr>
      <vt:lpstr>Liner Agency Module Agent MIS</vt:lpstr>
      <vt:lpstr>Liner Agency - Screenshots Menu</vt:lpstr>
      <vt:lpstr>Liner Agency - Screenshots Import Invoice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SATYA</dc:creator>
  <cp:lastModifiedBy>Satyanath Bhat</cp:lastModifiedBy>
  <cp:revision>935</cp:revision>
  <cp:lastPrinted>1601-01-01T00:00:00Z</cp:lastPrinted>
  <dcterms:created xsi:type="dcterms:W3CDTF">1601-01-01T00:00:00Z</dcterms:created>
  <dcterms:modified xsi:type="dcterms:W3CDTF">2021-06-10T09:49:17Z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